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5" r:id="rId3"/>
    <p:sldId id="257" r:id="rId4"/>
    <p:sldId id="261" r:id="rId5"/>
    <p:sldId id="259" r:id="rId6"/>
    <p:sldId id="258" r:id="rId7"/>
    <p:sldId id="260" r:id="rId8"/>
    <p:sldId id="263" r:id="rId9"/>
    <p:sldId id="269" r:id="rId10"/>
    <p:sldId id="266" r:id="rId11"/>
    <p:sldId id="268" r:id="rId12"/>
    <p:sldId id="271" r:id="rId13"/>
    <p:sldId id="267" r:id="rId14"/>
    <p:sldId id="264" r:id="rId15"/>
  </p:sldIdLst>
  <p:sldSz cx="9753600" cy="73152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oppins Medium" panose="00000600000000000000" pitchFamily="2" charset="0"/>
      <p:regular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2290" y="6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Galihwahyusatrio/Penyimpanan-toko-buku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2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457200" y="1505798"/>
            <a:ext cx="5946217" cy="4303604"/>
            <a:chOff x="0" y="0"/>
            <a:chExt cx="7928289" cy="5738139"/>
          </a:xfrm>
        </p:grpSpPr>
        <p:sp>
          <p:nvSpPr>
            <p:cNvPr id="6" name="TextBox 6"/>
            <p:cNvSpPr txBox="1"/>
            <p:nvPr/>
          </p:nvSpPr>
          <p:spPr>
            <a:xfrm>
              <a:off x="0" y="19050"/>
              <a:ext cx="7928289" cy="29561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20"/>
                </a:lnSpc>
              </a:pPr>
              <a:r>
                <a:rPr lang="en-US" sz="3200" dirty="0">
                  <a:solidFill>
                    <a:srgbClr val="FDF9DE"/>
                  </a:solidFill>
                  <a:latin typeface="Poppins Bold Bold Italics"/>
                </a:rPr>
                <a:t>TUGAS AKHIR PEMROGRAMAN BERORIENTASI OBJEK</a:t>
              </a:r>
            </a:p>
            <a:p>
              <a:pPr>
                <a:lnSpc>
                  <a:spcPts val="3520"/>
                </a:lnSpc>
              </a:pPr>
              <a:r>
                <a:rPr lang="en-US" sz="3200" dirty="0">
                  <a:solidFill>
                    <a:srgbClr val="FDF9DE"/>
                  </a:solidFill>
                  <a:latin typeface="Poppins Bold Bold Italics"/>
                </a:rPr>
                <a:t>PENYIMPANAN TOKO BUKU</a:t>
              </a:r>
            </a:p>
            <a:p>
              <a:pPr>
                <a:lnSpc>
                  <a:spcPts val="3520"/>
                </a:lnSpc>
              </a:pPr>
              <a:endParaRPr lang="en-US" sz="3200" dirty="0">
                <a:solidFill>
                  <a:srgbClr val="FDF9DE"/>
                </a:solidFill>
                <a:latin typeface="Poppins Bold Bold Italics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310534"/>
              <a:ext cx="7928289" cy="2427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39"/>
                </a:lnSpc>
              </a:pPr>
              <a:r>
                <a:rPr lang="en-US" sz="1700">
                  <a:solidFill>
                    <a:srgbClr val="FDF9DE"/>
                  </a:solidFill>
                  <a:latin typeface="Poppins Medium"/>
                </a:rPr>
                <a:t>NAMA : GALIH WAHYU SATRIO</a:t>
              </a:r>
            </a:p>
            <a:p>
              <a:pPr>
                <a:lnSpc>
                  <a:spcPts val="2039"/>
                </a:lnSpc>
              </a:pPr>
              <a:r>
                <a:rPr lang="en-US" sz="1700">
                  <a:solidFill>
                    <a:srgbClr val="FDF9DE"/>
                  </a:solidFill>
                  <a:latin typeface="Poppins Medium"/>
                </a:rPr>
                <a:t>NIM     : 2100018328</a:t>
              </a:r>
            </a:p>
            <a:p>
              <a:pPr>
                <a:lnSpc>
                  <a:spcPts val="2039"/>
                </a:lnSpc>
              </a:pPr>
              <a:r>
                <a:rPr lang="en-US" sz="1700">
                  <a:solidFill>
                    <a:srgbClr val="FDF9DE"/>
                  </a:solidFill>
                  <a:latin typeface="Poppins Medium"/>
                </a:rPr>
                <a:t>KELAS  : G</a:t>
              </a:r>
            </a:p>
            <a:p>
              <a:pPr>
                <a:lnSpc>
                  <a:spcPts val="2039"/>
                </a:lnSpc>
              </a:pPr>
              <a:r>
                <a:rPr lang="en-US" sz="1700">
                  <a:solidFill>
                    <a:srgbClr val="FDF9DE"/>
                  </a:solidFill>
                  <a:latin typeface="Poppins Medium"/>
                </a:rPr>
                <a:t>LINK GITHUB : </a:t>
              </a:r>
              <a:r>
                <a:rPr lang="en-US" sz="1700">
                  <a:solidFill>
                    <a:srgbClr val="FDF9DE"/>
                  </a:solidFill>
                  <a:latin typeface="Poppins Medium"/>
                  <a:hlinkClick r:id="rId2" tooltip="https://github.com/Galihwahyusatrio/Penyimpanan-toko-buku"/>
                </a:rPr>
                <a:t>https://github.com/Galihwahyusatrio/Penyimpanan-toko-buku</a:t>
              </a:r>
            </a:p>
            <a:p>
              <a:pPr>
                <a:lnSpc>
                  <a:spcPts val="2039"/>
                </a:lnSpc>
              </a:pPr>
              <a:endParaRPr lang="en-US" sz="1700">
                <a:solidFill>
                  <a:srgbClr val="FDF9DE"/>
                </a:solidFill>
                <a:latin typeface="Poppins Medium"/>
                <a:hlinkClick r:id="rId2" tooltip="https://github.com/Galihwahyusatrio/Penyimpanan-toko-buku"/>
              </a:endParaRPr>
            </a:p>
          </p:txBody>
        </p:sp>
      </p:grpSp>
      <p:sp>
        <p:nvSpPr>
          <p:cNvPr id="10" name="AutoShape 2">
            <a:extLst>
              <a:ext uri="{FF2B5EF4-FFF2-40B4-BE49-F238E27FC236}">
                <a16:creationId xmlns:a16="http://schemas.microsoft.com/office/drawing/2014/main" id="{1998BC99-F12B-B8C0-C453-CB6768EF1F08}"/>
              </a:ext>
            </a:extLst>
          </p:cNvPr>
          <p:cNvSpPr/>
          <p:nvPr/>
        </p:nvSpPr>
        <p:spPr>
          <a:xfrm>
            <a:off x="6781800" y="0"/>
            <a:ext cx="2971800" cy="7315200"/>
          </a:xfrm>
          <a:prstGeom prst="rect">
            <a:avLst/>
          </a:prstGeom>
          <a:solidFill>
            <a:srgbClr val="F3BDD7"/>
          </a:solidFill>
        </p:spPr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338FDF-9B99-8B2C-FC31-A862F126D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1246293"/>
            <a:ext cx="7010400" cy="498517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A3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BD7B42-B3ED-9C7A-B443-88D4FBDAD6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0295"/>
          <a:stretch/>
        </p:blipFill>
        <p:spPr>
          <a:xfrm>
            <a:off x="685800" y="1337311"/>
            <a:ext cx="2895600" cy="5483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7D820F-E303-4876-5D18-D694D43008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421"/>
          <a:stretch/>
        </p:blipFill>
        <p:spPr>
          <a:xfrm>
            <a:off x="5257800" y="1391285"/>
            <a:ext cx="3048000" cy="542925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382E653-BFD4-1BC1-8677-36FF714539A0}"/>
              </a:ext>
            </a:extLst>
          </p:cNvPr>
          <p:cNvSpPr txBox="1"/>
          <p:nvPr/>
        </p:nvSpPr>
        <p:spPr>
          <a:xfrm>
            <a:off x="457200" y="212437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D" sz="3200" b="0" i="0" dirty="0">
                <a:solidFill>
                  <a:srgbClr val="242254"/>
                </a:solidFill>
                <a:effectLst/>
                <a:latin typeface="Poppins Medium Italics"/>
              </a:rPr>
              <a:t>Screenshot </a:t>
            </a:r>
            <a:r>
              <a:rPr lang="en-ID" sz="3200" b="0" i="0" dirty="0" err="1">
                <a:solidFill>
                  <a:srgbClr val="242254"/>
                </a:solidFill>
                <a:effectLst/>
                <a:latin typeface="Poppins Medium Italics"/>
              </a:rPr>
              <a:t>T</a:t>
            </a:r>
            <a:r>
              <a:rPr lang="en-ID" sz="3200" dirty="0" err="1">
                <a:solidFill>
                  <a:srgbClr val="242254"/>
                </a:solidFill>
                <a:latin typeface="Poppins Medium Italics"/>
              </a:rPr>
              <a:t>ampilan</a:t>
            </a:r>
            <a:r>
              <a:rPr lang="en-ID" sz="32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ID" sz="3200" dirty="0" err="1">
                <a:solidFill>
                  <a:srgbClr val="242254"/>
                </a:solidFill>
                <a:latin typeface="Poppins Medium Italics"/>
              </a:rPr>
              <a:t>Luar</a:t>
            </a:r>
            <a:endParaRPr lang="en-ID" sz="3200" b="0" i="0" dirty="0">
              <a:solidFill>
                <a:srgbClr val="242254"/>
              </a:solidFill>
              <a:effectLst/>
              <a:latin typeface="Poppins Medium Itali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E0C9F5-6570-7DA1-C3CA-4038355DDA97}"/>
              </a:ext>
            </a:extLst>
          </p:cNvPr>
          <p:cNvSpPr txBox="1"/>
          <p:nvPr/>
        </p:nvSpPr>
        <p:spPr>
          <a:xfrm>
            <a:off x="685800" y="905694"/>
            <a:ext cx="121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242254"/>
                </a:solidFill>
                <a:latin typeface="Poppins Medium Italics"/>
                <a:ea typeface="Calibri" panose="020F0502020204030204" pitchFamily="34" charset="0"/>
                <a:cs typeface="Times New Roman" panose="02020603050405020304" pitchFamily="18" charset="0"/>
              </a:rPr>
              <a:t>Pilihan</a:t>
            </a:r>
            <a:r>
              <a:rPr lang="en-US" dirty="0">
                <a:solidFill>
                  <a:srgbClr val="242254"/>
                </a:solidFill>
                <a:latin typeface="Poppins Medium Italics"/>
                <a:ea typeface="Calibri" panose="020F0502020204030204" pitchFamily="34" charset="0"/>
                <a:cs typeface="Times New Roman" panose="02020603050405020304" pitchFamily="18" charset="0"/>
              </a:rPr>
              <a:t> 1</a:t>
            </a:r>
            <a:endParaRPr lang="en-ID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B3EF3B-46FE-396B-2656-36FFF4E5D503}"/>
              </a:ext>
            </a:extLst>
          </p:cNvPr>
          <p:cNvSpPr txBox="1"/>
          <p:nvPr/>
        </p:nvSpPr>
        <p:spPr>
          <a:xfrm>
            <a:off x="5222240" y="869786"/>
            <a:ext cx="121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242254"/>
                </a:solidFill>
                <a:latin typeface="Poppins Medium Italics"/>
                <a:ea typeface="Calibri" panose="020F0502020204030204" pitchFamily="34" charset="0"/>
                <a:cs typeface="Times New Roman" panose="02020603050405020304" pitchFamily="18" charset="0"/>
              </a:rPr>
              <a:t>Pilihan</a:t>
            </a:r>
            <a:r>
              <a:rPr lang="en-US" dirty="0">
                <a:solidFill>
                  <a:srgbClr val="242254"/>
                </a:solidFill>
                <a:latin typeface="Poppins Medium Italics"/>
                <a:ea typeface="Calibri" panose="020F0502020204030204" pitchFamily="34" charset="0"/>
                <a:cs typeface="Times New Roman" panose="02020603050405020304" pitchFamily="18" charset="0"/>
              </a:rPr>
              <a:t> 2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80307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BD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3AD5AC-D3F7-0931-A505-7A4CF22C1E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0355"/>
          <a:stretch/>
        </p:blipFill>
        <p:spPr>
          <a:xfrm>
            <a:off x="1071880" y="1066800"/>
            <a:ext cx="2971801" cy="563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A16FF1-6D58-BEB2-1EDB-ECD2623FEB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7339"/>
          <a:stretch/>
        </p:blipFill>
        <p:spPr>
          <a:xfrm>
            <a:off x="5562600" y="1062565"/>
            <a:ext cx="3276600" cy="56430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8EF6B9-D7BA-D299-2B8D-E79CC8AF3D77}"/>
              </a:ext>
            </a:extLst>
          </p:cNvPr>
          <p:cNvSpPr txBox="1"/>
          <p:nvPr/>
        </p:nvSpPr>
        <p:spPr>
          <a:xfrm>
            <a:off x="1071880" y="567174"/>
            <a:ext cx="121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242254"/>
                </a:solidFill>
                <a:latin typeface="Poppins Medium Italics"/>
                <a:ea typeface="Calibri" panose="020F0502020204030204" pitchFamily="34" charset="0"/>
                <a:cs typeface="Times New Roman" panose="02020603050405020304" pitchFamily="18" charset="0"/>
              </a:rPr>
              <a:t>Pilihan</a:t>
            </a:r>
            <a:r>
              <a:rPr lang="en-US" dirty="0">
                <a:solidFill>
                  <a:srgbClr val="242254"/>
                </a:solidFill>
                <a:latin typeface="Poppins Medium Italics"/>
                <a:ea typeface="Calibri" panose="020F0502020204030204" pitchFamily="34" charset="0"/>
                <a:cs typeface="Times New Roman" panose="02020603050405020304" pitchFamily="18" charset="0"/>
              </a:rPr>
              <a:t> 3</a:t>
            </a:r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E89EA0-199B-34D8-04E3-1C8543C9AA5F}"/>
              </a:ext>
            </a:extLst>
          </p:cNvPr>
          <p:cNvSpPr txBox="1"/>
          <p:nvPr/>
        </p:nvSpPr>
        <p:spPr>
          <a:xfrm>
            <a:off x="5486400" y="567174"/>
            <a:ext cx="121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242254"/>
                </a:solidFill>
                <a:latin typeface="Poppins Medium Italics"/>
                <a:ea typeface="Calibri" panose="020F0502020204030204" pitchFamily="34" charset="0"/>
                <a:cs typeface="Times New Roman" panose="02020603050405020304" pitchFamily="18" charset="0"/>
              </a:rPr>
              <a:t>Pilihan</a:t>
            </a:r>
            <a:r>
              <a:rPr lang="en-US" dirty="0">
                <a:solidFill>
                  <a:srgbClr val="242254"/>
                </a:solidFill>
                <a:latin typeface="Poppins Medium Italics"/>
                <a:ea typeface="Calibri" panose="020F0502020204030204" pitchFamily="34" charset="0"/>
                <a:cs typeface="Times New Roman" panose="02020603050405020304" pitchFamily="18" charset="0"/>
              </a:rPr>
              <a:t> 4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37851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04D26BB-A02B-3C73-9E95-632E36469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857374"/>
            <a:ext cx="7391400" cy="41576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4723B3-8AFF-E13B-589F-00D7328F06F7}"/>
              </a:ext>
            </a:extLst>
          </p:cNvPr>
          <p:cNvSpPr txBox="1"/>
          <p:nvPr/>
        </p:nvSpPr>
        <p:spPr>
          <a:xfrm>
            <a:off x="914400" y="1371600"/>
            <a:ext cx="1752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242254"/>
                </a:solidFill>
                <a:latin typeface="Poppins Medium Italics"/>
                <a:ea typeface="Calibri" panose="020F0502020204030204" pitchFamily="34" charset="0"/>
                <a:cs typeface="Times New Roman" panose="02020603050405020304" pitchFamily="18" charset="0"/>
              </a:rPr>
              <a:t>Pilihan</a:t>
            </a:r>
            <a:r>
              <a:rPr lang="en-US" dirty="0">
                <a:solidFill>
                  <a:srgbClr val="242254"/>
                </a:solidFill>
                <a:latin typeface="Poppins Medium Italics"/>
                <a:ea typeface="Calibri" panose="020F0502020204030204" pitchFamily="34" charset="0"/>
                <a:cs typeface="Times New Roman" panose="02020603050405020304" pitchFamily="18" charset="0"/>
              </a:rPr>
              <a:t> 5 dan 6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190848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BD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09600" y="685800"/>
            <a:ext cx="434340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400"/>
              </a:lnSpc>
            </a:pPr>
            <a:r>
              <a:rPr lang="en-US" sz="4500" dirty="0" err="1">
                <a:solidFill>
                  <a:srgbClr val="242254"/>
                </a:solidFill>
                <a:latin typeface="Poppins Bold Bold Italics"/>
              </a:rPr>
              <a:t>Unggah</a:t>
            </a:r>
            <a:r>
              <a:rPr lang="en-US" sz="4500" dirty="0">
                <a:solidFill>
                  <a:srgbClr val="242254"/>
                </a:solidFill>
                <a:latin typeface="Poppins Bold Bold Italics"/>
              </a:rPr>
              <a:t> di </a:t>
            </a:r>
            <a:r>
              <a:rPr lang="en-US" sz="4500" dirty="0" err="1">
                <a:solidFill>
                  <a:srgbClr val="242254"/>
                </a:solidFill>
                <a:latin typeface="Poppins Bold Bold Italics"/>
              </a:rPr>
              <a:t>Github</a:t>
            </a:r>
            <a:r>
              <a:rPr lang="en-US" sz="4500" dirty="0">
                <a:solidFill>
                  <a:srgbClr val="242254"/>
                </a:solidFill>
                <a:latin typeface="Poppins Bold Bold Italics"/>
              </a:rPr>
              <a:t>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8F3F57-28B8-9E20-726D-A3E347659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734" y="1676400"/>
            <a:ext cx="7992532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216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2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92378" y="1294722"/>
            <a:ext cx="6568844" cy="4242143"/>
            <a:chOff x="0" y="0"/>
            <a:chExt cx="8758458" cy="5656191"/>
          </a:xfrm>
        </p:grpSpPr>
        <p:sp>
          <p:nvSpPr>
            <p:cNvPr id="3" name="TextBox 3"/>
            <p:cNvSpPr txBox="1"/>
            <p:nvPr/>
          </p:nvSpPr>
          <p:spPr>
            <a:xfrm>
              <a:off x="0" y="4160490"/>
              <a:ext cx="8758458" cy="914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400"/>
                </a:lnSpc>
              </a:pPr>
              <a:r>
                <a:rPr lang="en-US" sz="4500" dirty="0" err="1">
                  <a:solidFill>
                    <a:srgbClr val="FDF9DE"/>
                  </a:solidFill>
                  <a:latin typeface="Poppins Bold Bold Italics"/>
                </a:rPr>
                <a:t>Sekian</a:t>
              </a:r>
              <a:r>
                <a:rPr lang="en-US" sz="4500" dirty="0">
                  <a:solidFill>
                    <a:srgbClr val="FDF9DE"/>
                  </a:solidFill>
                  <a:latin typeface="Poppins Bold Bold Italics"/>
                </a:rPr>
                <a:t> </a:t>
              </a:r>
              <a:r>
                <a:rPr lang="en-US" sz="4500" dirty="0" err="1">
                  <a:solidFill>
                    <a:srgbClr val="FDF9DE"/>
                  </a:solidFill>
                  <a:latin typeface="Poppins Bold Bold Italics"/>
                </a:rPr>
                <a:t>Terima</a:t>
              </a:r>
              <a:r>
                <a:rPr lang="en-US" sz="4500" dirty="0">
                  <a:solidFill>
                    <a:srgbClr val="FDF9DE"/>
                  </a:solidFill>
                  <a:latin typeface="Poppins Bold Bold Italics"/>
                </a:rPr>
                <a:t> Kasih.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5332000"/>
              <a:ext cx="8758458" cy="324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50"/>
                </a:lnSpc>
              </a:pPr>
              <a:endParaRPr lang="en-US" sz="1500" dirty="0">
                <a:solidFill>
                  <a:srgbClr val="FDF9DE"/>
                </a:solidFill>
                <a:latin typeface="Poppins Medium Italics"/>
              </a:endParaRPr>
            </a:p>
          </p:txBody>
        </p: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2816772" y="0"/>
              <a:ext cx="3124914" cy="359561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BD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8195" y="1447800"/>
            <a:ext cx="3183861" cy="3317572"/>
            <a:chOff x="0" y="0"/>
            <a:chExt cx="4245148" cy="4423427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4225051" cy="1846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400"/>
                </a:lnSpc>
              </a:pPr>
              <a:r>
                <a:rPr lang="en-US" sz="4500" dirty="0">
                  <a:solidFill>
                    <a:srgbClr val="242254"/>
                  </a:solidFill>
                  <a:latin typeface="Poppins Bold Bold Italics"/>
                </a:rPr>
                <a:t>DESKRIPSI APLIKASI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20097" y="2042947"/>
              <a:ext cx="4225051" cy="23804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950"/>
                </a:lnSpc>
              </a:pPr>
              <a:r>
                <a:rPr lang="en-ID" sz="1600" dirty="0" err="1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Aplikasi</a:t>
              </a:r>
              <a:r>
                <a:rPr lang="en-ID" sz="1600" dirty="0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digunakan</a:t>
              </a:r>
              <a:r>
                <a:rPr lang="en-ID" sz="1600" dirty="0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untuk</a:t>
              </a:r>
              <a:r>
                <a:rPr lang="en-ID" sz="1600" dirty="0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menginputkan</a:t>
              </a:r>
              <a:r>
                <a:rPr lang="en-ID" sz="1600" dirty="0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data </a:t>
              </a:r>
              <a:r>
                <a:rPr lang="en-ID" sz="1600" dirty="0" err="1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buka</a:t>
              </a:r>
              <a:r>
                <a:rPr lang="en-ID" sz="1600" dirty="0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yang </a:t>
              </a:r>
              <a:r>
                <a:rPr lang="en-ID" sz="1600" dirty="0" err="1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tersedia</a:t>
              </a:r>
              <a:r>
                <a:rPr lang="en-ID" sz="1600" dirty="0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disebuah</a:t>
              </a:r>
              <a:r>
                <a:rPr lang="en-ID" sz="1600" dirty="0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toko agar </a:t>
              </a:r>
              <a:r>
                <a:rPr lang="en-ID" sz="1600" dirty="0" err="1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memudahkan</a:t>
              </a:r>
              <a:r>
                <a:rPr lang="en-ID" sz="1600" dirty="0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penjual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/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pembeli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dapat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cepat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melihat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harga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,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stok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, dan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tempat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penyimpanan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buku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tersebut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terdapat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di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rak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600" dirty="0" err="1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bagian</a:t>
              </a:r>
              <a:r>
                <a:rPr lang="en-ID" sz="1600" dirty="0"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mana.</a:t>
              </a:r>
              <a:endParaRPr lang="en-US" sz="1500" dirty="0">
                <a:solidFill>
                  <a:srgbClr val="242254"/>
                </a:solidFill>
                <a:latin typeface="Poppins Medium Italics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745693" y="1924866"/>
            <a:ext cx="4276387" cy="3465467"/>
            <a:chOff x="0" y="0"/>
            <a:chExt cx="5701849" cy="4620623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701849" cy="4620623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3403290" y="0"/>
              <a:ext cx="1606885" cy="15250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3898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57261" y="1583465"/>
            <a:ext cx="3039551" cy="414827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716646" y="1598584"/>
            <a:ext cx="4200659" cy="4912426"/>
            <a:chOff x="0" y="0"/>
            <a:chExt cx="5600879" cy="6549899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5600879" cy="1846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400"/>
                </a:lnSpc>
              </a:pPr>
              <a:r>
                <a:rPr lang="en-US" sz="4500" dirty="0">
                  <a:solidFill>
                    <a:srgbClr val="242254"/>
                  </a:solidFill>
                  <a:latin typeface="Poppins Bold Bold Italics"/>
                </a:rPr>
                <a:t>FITUR-FITU DALAM APLIKASI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147943"/>
              <a:ext cx="5600879" cy="34019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85750" indent="-285750">
                <a:lnSpc>
                  <a:spcPts val="1950"/>
                </a:lnSpc>
                <a:buFont typeface="Arial" panose="020B0604020202020204" pitchFamily="34" charset="0"/>
                <a:buChar char="•"/>
              </a:pP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INPUT =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untuk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menginputkan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buku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buku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yang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masuk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ke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dalam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toko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.</a:t>
              </a:r>
            </a:p>
            <a:p>
              <a:pPr marL="285750" indent="-285750">
                <a:lnSpc>
                  <a:spcPts val="1950"/>
                </a:lnSpc>
                <a:buFont typeface="Arial" panose="020B0604020202020204" pitchFamily="34" charset="0"/>
                <a:buChar char="•"/>
              </a:pP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VIEW =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untuk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melihat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semua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buku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yang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tersedia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didalam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toko</a:t>
              </a:r>
              <a:endParaRPr lang="en-US" sz="1500" dirty="0">
                <a:solidFill>
                  <a:srgbClr val="242254"/>
                </a:solidFill>
                <a:latin typeface="Poppins Medium Italics"/>
              </a:endParaRPr>
            </a:p>
            <a:p>
              <a:pPr marL="285750" indent="-285750">
                <a:lnSpc>
                  <a:spcPts val="1950"/>
                </a:lnSpc>
                <a:buFont typeface="Arial" panose="020B0604020202020204" pitchFamily="34" charset="0"/>
                <a:buChar char="•"/>
              </a:pP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SEARCH =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digunakan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untuk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mencari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bang yang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ingin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di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cari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dengan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cepat</a:t>
              </a:r>
              <a:endParaRPr lang="en-US" sz="1500" dirty="0">
                <a:solidFill>
                  <a:srgbClr val="242254"/>
                </a:solidFill>
                <a:latin typeface="Poppins Medium Italics"/>
              </a:endParaRPr>
            </a:p>
            <a:p>
              <a:pPr marL="285750" indent="-285750">
                <a:lnSpc>
                  <a:spcPts val="1950"/>
                </a:lnSpc>
                <a:buFont typeface="Arial" panose="020B0604020202020204" pitchFamily="34" charset="0"/>
                <a:buChar char="•"/>
              </a:pP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UPDATE =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digunakan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untuk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memperbaharui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data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dalam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sebuah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buku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eperti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harga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/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stok</a:t>
              </a:r>
              <a:endParaRPr lang="en-US" sz="1500" dirty="0">
                <a:solidFill>
                  <a:srgbClr val="242254"/>
                </a:solidFill>
                <a:latin typeface="Poppins Medium Italics"/>
              </a:endParaRPr>
            </a:p>
            <a:p>
              <a:pPr marL="285750" indent="-285750">
                <a:lnSpc>
                  <a:spcPts val="1950"/>
                </a:lnSpc>
                <a:buFont typeface="Arial" panose="020B0604020202020204" pitchFamily="34" charset="0"/>
                <a:buChar char="•"/>
              </a:pP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DELETE =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digunakan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untuk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menghapus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sebuah</a:t>
              </a:r>
              <a:r>
                <a:rPr lang="en-US" sz="1500" dirty="0">
                  <a:solidFill>
                    <a:srgbClr val="242254"/>
                  </a:solidFill>
                  <a:latin typeface="Poppins Medium Italics"/>
                </a:rPr>
                <a:t> data </a:t>
              </a:r>
              <a:r>
                <a:rPr lang="en-US" sz="1500" dirty="0" err="1">
                  <a:solidFill>
                    <a:srgbClr val="242254"/>
                  </a:solidFill>
                  <a:latin typeface="Poppins Medium Italics"/>
                </a:rPr>
                <a:t>buku</a:t>
              </a:r>
              <a:endParaRPr lang="en-US" sz="1500" dirty="0">
                <a:solidFill>
                  <a:srgbClr val="242254"/>
                </a:solidFill>
                <a:latin typeface="Poppins Medium Italic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6800" cy="7315200"/>
          </a:xfrm>
          <a:prstGeom prst="rect">
            <a:avLst/>
          </a:prstGeom>
          <a:solidFill>
            <a:srgbClr val="F3BDD7"/>
          </a:solidFill>
        </p:spPr>
      </p:sp>
      <p:sp>
        <p:nvSpPr>
          <p:cNvPr id="3" name="TextBox 3"/>
          <p:cNvSpPr txBox="1"/>
          <p:nvPr/>
        </p:nvSpPr>
        <p:spPr>
          <a:xfrm>
            <a:off x="754656" y="2971800"/>
            <a:ext cx="3367488" cy="1384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00"/>
              </a:lnSpc>
            </a:pPr>
            <a:r>
              <a:rPr lang="en-US" sz="4500" dirty="0">
                <a:solidFill>
                  <a:srgbClr val="242254"/>
                </a:solidFill>
                <a:latin typeface="Poppins Bold Bold Italics"/>
              </a:rPr>
              <a:t>ALUR APLIKASI.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631456" y="838200"/>
            <a:ext cx="3444491" cy="5119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1950"/>
              </a:lnSpc>
              <a:buFont typeface="+mj-lt"/>
              <a:buAutoNum type="arabicPeriod"/>
            </a:pP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Masukkan data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buku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yang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teredia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di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toko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pada menu INPUTAN</a:t>
            </a:r>
          </a:p>
          <a:p>
            <a:pPr marL="342900" indent="-342900">
              <a:lnSpc>
                <a:spcPts val="1950"/>
              </a:lnSpc>
              <a:buFont typeface="+mj-lt"/>
              <a:buAutoNum type="arabicPeriod"/>
            </a:pPr>
            <a:endParaRPr lang="en-US" sz="1600" dirty="0">
              <a:solidFill>
                <a:srgbClr val="242254"/>
              </a:solidFill>
              <a:latin typeface="Poppins Medium Italics"/>
            </a:endParaRPr>
          </a:p>
          <a:p>
            <a:pPr marL="342900" indent="-342900">
              <a:lnSpc>
                <a:spcPts val="1950"/>
              </a:lnSpc>
              <a:buFont typeface="+mj-lt"/>
              <a:buAutoNum type="arabicPeriod"/>
            </a:pP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Setelah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itu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anda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dapat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melihat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semua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data pada menu VIEW</a:t>
            </a:r>
          </a:p>
          <a:p>
            <a:pPr marL="342900" indent="-342900">
              <a:lnSpc>
                <a:spcPts val="1950"/>
              </a:lnSpc>
              <a:buFont typeface="+mj-lt"/>
              <a:buAutoNum type="arabicPeriod"/>
            </a:pPr>
            <a:endParaRPr lang="en-US" sz="1600" dirty="0">
              <a:solidFill>
                <a:srgbClr val="242254"/>
              </a:solidFill>
              <a:latin typeface="Poppins Medium Italics"/>
            </a:endParaRPr>
          </a:p>
          <a:p>
            <a:pPr marL="342900" indent="-342900">
              <a:lnSpc>
                <a:spcPts val="1950"/>
              </a:lnSpc>
              <a:buFont typeface="+mj-lt"/>
              <a:buAutoNum type="arabicPeriod"/>
            </a:pP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Jika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ingin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memperbaharui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data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buku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pilih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menu UPDATE dan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masukan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ID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bukun-nya</a:t>
            </a:r>
            <a:endParaRPr lang="en-US" sz="1600" dirty="0">
              <a:solidFill>
                <a:srgbClr val="242254"/>
              </a:solidFill>
              <a:latin typeface="Poppins Medium Italics"/>
            </a:endParaRPr>
          </a:p>
          <a:p>
            <a:pPr marL="342900" indent="-342900">
              <a:lnSpc>
                <a:spcPts val="1950"/>
              </a:lnSpc>
              <a:buFont typeface="+mj-lt"/>
              <a:buAutoNum type="arabicPeriod"/>
            </a:pPr>
            <a:endParaRPr lang="en-US" sz="1600" dirty="0">
              <a:solidFill>
                <a:srgbClr val="242254"/>
              </a:solidFill>
              <a:latin typeface="Poppins Medium Italics"/>
            </a:endParaRPr>
          </a:p>
          <a:p>
            <a:pPr marL="342900" indent="-342900">
              <a:lnSpc>
                <a:spcPts val="1950"/>
              </a:lnSpc>
              <a:buFont typeface="+mj-lt"/>
              <a:buAutoNum type="arabicPeriod"/>
            </a:pPr>
            <a:endParaRPr lang="en-US" sz="1600" dirty="0">
              <a:solidFill>
                <a:srgbClr val="242254"/>
              </a:solidFill>
              <a:latin typeface="Poppins Medium Italics"/>
            </a:endParaRPr>
          </a:p>
          <a:p>
            <a:pPr marL="342900" indent="-342900">
              <a:lnSpc>
                <a:spcPts val="1950"/>
              </a:lnSpc>
              <a:buFont typeface="+mj-lt"/>
              <a:buAutoNum type="arabicPeriod"/>
            </a:pP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Saat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ingin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mencari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data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buku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pilih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menu SEARCH dan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masukkan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ID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bukunya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maka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etelah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itu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akan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munjul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data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bukunya</a:t>
            </a:r>
            <a:endParaRPr lang="en-US" sz="1600" dirty="0">
              <a:solidFill>
                <a:srgbClr val="242254"/>
              </a:solidFill>
              <a:latin typeface="Poppins Medium Italics"/>
            </a:endParaRPr>
          </a:p>
          <a:p>
            <a:pPr marL="342900" indent="-342900">
              <a:lnSpc>
                <a:spcPts val="1950"/>
              </a:lnSpc>
              <a:buFont typeface="+mj-lt"/>
              <a:buAutoNum type="arabicPeriod"/>
            </a:pPr>
            <a:endParaRPr lang="en-US" sz="1600" dirty="0">
              <a:solidFill>
                <a:srgbClr val="242254"/>
              </a:solidFill>
              <a:latin typeface="Poppins Medium Italics"/>
            </a:endParaRPr>
          </a:p>
          <a:p>
            <a:pPr marL="342900" indent="-342900">
              <a:lnSpc>
                <a:spcPts val="1950"/>
              </a:lnSpc>
              <a:buFont typeface="+mj-lt"/>
              <a:buAutoNum type="arabicPeriod"/>
            </a:pP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Jika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ingiin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menghapus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data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buku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pilih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menu DELETE dan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masukkan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ID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buku-nya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maka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setelah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itu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buku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tersebuat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akan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terhapus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</a:t>
            </a:r>
            <a:r>
              <a:rPr lang="en-US" sz="1600" dirty="0" err="1">
                <a:solidFill>
                  <a:srgbClr val="242254"/>
                </a:solidFill>
                <a:latin typeface="Poppins Medium Italics"/>
              </a:rPr>
              <a:t>dari</a:t>
            </a:r>
            <a:r>
              <a:rPr lang="en-US" sz="1600" dirty="0">
                <a:solidFill>
                  <a:srgbClr val="242254"/>
                </a:solidFill>
                <a:latin typeface="Poppins Medium Italics"/>
              </a:rPr>
              <a:t> daftar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A3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77694" y="1447800"/>
            <a:ext cx="3876538" cy="3248349"/>
            <a:chOff x="0" y="0"/>
            <a:chExt cx="5168717" cy="4331131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5168717" cy="9233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400"/>
                </a:lnSpc>
              </a:pPr>
              <a:r>
                <a:rPr lang="en-US" sz="4500" dirty="0">
                  <a:solidFill>
                    <a:srgbClr val="242254"/>
                  </a:solidFill>
                  <a:latin typeface="Poppins Bold Bold Italics"/>
                </a:rPr>
                <a:t>Diagram Class.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97070"/>
              <a:ext cx="5168717" cy="20340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950"/>
                </a:lnSpc>
              </a:pP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Class </a:t>
              </a:r>
              <a:r>
                <a:rPr lang="en-ID" sz="1500" dirty="0" err="1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RakBuku</a:t>
              </a: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500" dirty="0" err="1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mengimplemntasikan</a:t>
              </a: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method </a:t>
              </a:r>
              <a:r>
                <a:rPr lang="en-ID" sz="1500" dirty="0" err="1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setData</a:t>
              </a: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() dan </a:t>
              </a:r>
              <a:r>
                <a:rPr lang="en-ID" sz="1500" dirty="0" err="1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tampil</a:t>
              </a: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() pada class interface </a:t>
              </a:r>
              <a:r>
                <a:rPr lang="en-ID" sz="1500" dirty="0" err="1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Penyimpanan</a:t>
              </a: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500" dirty="0" err="1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sedengkan</a:t>
              </a: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pada </a:t>
              </a:r>
              <a:r>
                <a:rPr lang="en-ID" sz="1500" dirty="0" err="1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buku</a:t>
              </a: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500" dirty="0" err="1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mengimlementasikan</a:t>
              </a: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ID" sz="1500" dirty="0" err="1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semua</a:t>
              </a: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method yang </a:t>
              </a:r>
              <a:r>
                <a:rPr lang="en-ID" sz="1500" dirty="0" err="1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ada</a:t>
              </a: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 pada class interface </a:t>
              </a:r>
              <a:r>
                <a:rPr lang="en-ID" sz="1500" dirty="0" err="1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Penyimpanan</a:t>
              </a:r>
              <a:r>
                <a:rPr lang="en-ID" sz="1500" dirty="0">
                  <a:solidFill>
                    <a:srgbClr val="242254"/>
                  </a:solidFill>
                  <a:effectLst/>
                  <a:latin typeface="Poppins Medium Italics"/>
                  <a:ea typeface="Calibri" panose="020F0502020204030204" pitchFamily="34" charset="0"/>
                  <a:cs typeface="Times New Roman" panose="02020603050405020304" pitchFamily="18" charset="0"/>
                </a:rPr>
                <a:t>.</a:t>
              </a:r>
            </a:p>
            <a:p>
              <a:pPr>
                <a:lnSpc>
                  <a:spcPts val="1950"/>
                </a:lnSpc>
              </a:pPr>
              <a:endParaRPr lang="en-US" sz="1500" dirty="0">
                <a:solidFill>
                  <a:srgbClr val="242254"/>
                </a:solidFill>
                <a:latin typeface="Poppins Medium Italics"/>
              </a:endParaRP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732E4C38-953A-C072-5A33-6AB69CE4B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99" y="1981200"/>
            <a:ext cx="4142509" cy="3505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BD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6405" y="614680"/>
            <a:ext cx="7740788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4500" dirty="0" err="1">
                <a:solidFill>
                  <a:srgbClr val="242254"/>
                </a:solidFill>
                <a:latin typeface="Poppins Bold Bold Italics"/>
              </a:rPr>
              <a:t>Penampilan</a:t>
            </a:r>
            <a:r>
              <a:rPr lang="en-US" sz="4500" dirty="0">
                <a:solidFill>
                  <a:srgbClr val="242254"/>
                </a:solidFill>
                <a:latin typeface="Poppins Bold Bold Italics"/>
              </a:rPr>
              <a:t> </a:t>
            </a:r>
            <a:r>
              <a:rPr lang="en-US" sz="4500" dirty="0" err="1">
                <a:solidFill>
                  <a:srgbClr val="242254"/>
                </a:solidFill>
                <a:latin typeface="Poppins Bold Bold Italics"/>
              </a:rPr>
              <a:t>Antar</a:t>
            </a:r>
            <a:r>
              <a:rPr lang="en-US" sz="4500" dirty="0">
                <a:solidFill>
                  <a:srgbClr val="242254"/>
                </a:solidFill>
                <a:latin typeface="Poppins Bold Bold Italics"/>
              </a:rPr>
              <a:t> </a:t>
            </a:r>
            <a:r>
              <a:rPr lang="en-US" sz="4500" dirty="0" err="1">
                <a:solidFill>
                  <a:srgbClr val="242254"/>
                </a:solidFill>
                <a:latin typeface="Poppins Bold Bold Italics"/>
              </a:rPr>
              <a:t>Muka</a:t>
            </a:r>
            <a:r>
              <a:rPr lang="en-US" sz="4500" dirty="0">
                <a:solidFill>
                  <a:srgbClr val="242254"/>
                </a:solidFill>
                <a:latin typeface="Poppins Bold Bold Italics"/>
              </a:rPr>
              <a:t>(UI).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19AA04-3F4D-4713-4CF9-76482FAC8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138" y="1600200"/>
            <a:ext cx="8043324" cy="45704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A3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6BEC1B8-F956-C2A2-1B13-72F65F8CB6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985" r="-5033" b="51865"/>
          <a:stretch/>
        </p:blipFill>
        <p:spPr>
          <a:xfrm>
            <a:off x="304800" y="1762814"/>
            <a:ext cx="8590930" cy="2133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0EC446-6822-C3EA-4C74-81AE6EBCDC2A}"/>
              </a:ext>
            </a:extLst>
          </p:cNvPr>
          <p:cNvSpPr txBox="1"/>
          <p:nvPr/>
        </p:nvSpPr>
        <p:spPr>
          <a:xfrm>
            <a:off x="533400" y="461526"/>
            <a:ext cx="5791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D" sz="4400" b="0" i="0" dirty="0">
                <a:solidFill>
                  <a:srgbClr val="242254"/>
                </a:solidFill>
                <a:effectLst/>
                <a:latin typeface="Poppins Medium Italics"/>
              </a:rPr>
              <a:t>Screenshot coding di IDE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2C8109-8E68-BD42-97B4-DE37D9D53EFD}"/>
              </a:ext>
            </a:extLst>
          </p:cNvPr>
          <p:cNvSpPr txBox="1"/>
          <p:nvPr/>
        </p:nvSpPr>
        <p:spPr>
          <a:xfrm>
            <a:off x="527613" y="1393482"/>
            <a:ext cx="48787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42254"/>
                </a:solidFill>
                <a:latin typeface="Poppins Medium Italics"/>
              </a:rPr>
              <a:t>Class interface </a:t>
            </a:r>
            <a:r>
              <a:rPr lang="en-US" dirty="0" err="1">
                <a:solidFill>
                  <a:srgbClr val="242254"/>
                </a:solidFill>
                <a:latin typeface="Poppins Medium Italics"/>
              </a:rPr>
              <a:t>Penyimpanan</a:t>
            </a:r>
            <a:endParaRPr lang="en-ID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68CCB7-4822-BE07-A841-55D63DC8A769}"/>
              </a:ext>
            </a:extLst>
          </p:cNvPr>
          <p:cNvSpPr txBox="1"/>
          <p:nvPr/>
        </p:nvSpPr>
        <p:spPr>
          <a:xfrm>
            <a:off x="527613" y="4099916"/>
            <a:ext cx="48787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42254"/>
                </a:solidFill>
                <a:latin typeface="Poppins Medium Italics"/>
              </a:rPr>
              <a:t>Class </a:t>
            </a:r>
            <a:r>
              <a:rPr lang="en-US" dirty="0" err="1">
                <a:solidFill>
                  <a:srgbClr val="242254"/>
                </a:solidFill>
                <a:latin typeface="Poppins Medium Italics"/>
              </a:rPr>
              <a:t>RakBuku</a:t>
            </a:r>
            <a:endParaRPr lang="en-ID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0171F61-65BF-1482-861D-360FA55F5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8535"/>
          <a:stretch/>
        </p:blipFill>
        <p:spPr>
          <a:xfrm>
            <a:off x="556550" y="4469248"/>
            <a:ext cx="8713476" cy="203326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BD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DDED46B-E89A-F1F1-7450-AD27FE356670}"/>
              </a:ext>
            </a:extLst>
          </p:cNvPr>
          <p:cNvSpPr txBox="1"/>
          <p:nvPr/>
        </p:nvSpPr>
        <p:spPr>
          <a:xfrm>
            <a:off x="685800" y="609600"/>
            <a:ext cx="48787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42254"/>
                </a:solidFill>
                <a:latin typeface="Poppins Medium Italics"/>
              </a:rPr>
              <a:t>Class </a:t>
            </a:r>
            <a:r>
              <a:rPr lang="en-US" dirty="0" err="1">
                <a:solidFill>
                  <a:srgbClr val="242254"/>
                </a:solidFill>
                <a:latin typeface="Poppins Medium Italics"/>
              </a:rPr>
              <a:t>Buku</a:t>
            </a:r>
            <a:endParaRPr lang="en-ID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D4D0815-8088-7DD2-6D7C-A8C4B497A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1" y="978933"/>
            <a:ext cx="4878728" cy="27442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6510AE0-E3BE-10E6-9EC1-E39B17E5E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2895600"/>
            <a:ext cx="5410200" cy="304323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A3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F2C8109-8E68-BD42-97B4-DE37D9D53EFD}"/>
              </a:ext>
            </a:extLst>
          </p:cNvPr>
          <p:cNvSpPr txBox="1"/>
          <p:nvPr/>
        </p:nvSpPr>
        <p:spPr>
          <a:xfrm>
            <a:off x="304800" y="304800"/>
            <a:ext cx="7677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42254"/>
                </a:solidFill>
                <a:latin typeface="Poppins Medium Italics"/>
              </a:rPr>
              <a:t>Main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62BCFD-A3E4-7D1C-F5F7-0350CDB81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704612"/>
            <a:ext cx="5867399" cy="3300412"/>
          </a:xfrm>
          <a:prstGeom prst="rect">
            <a:avLst/>
          </a:prstGeom>
          <a:noFill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6309D5-AA70-2CBE-A8F3-47FAE719C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2508408"/>
            <a:ext cx="5321300" cy="299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792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269</Words>
  <Application>Microsoft Office PowerPoint</Application>
  <PresentationFormat>Custom</PresentationFormat>
  <Paragraphs>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Poppins Bold Bold Italics</vt:lpstr>
      <vt:lpstr>Arial</vt:lpstr>
      <vt:lpstr>Poppins Medium Italics</vt:lpstr>
      <vt:lpstr>Poppins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 AKHIR PEMROGRAMAN BERORIENTASI OBJEK PENYIMPANAN TOKO BUKU</dc:title>
  <cp:lastModifiedBy>galih wahyu satrio</cp:lastModifiedBy>
  <cp:revision>4</cp:revision>
  <dcterms:created xsi:type="dcterms:W3CDTF">2006-08-16T00:00:00Z</dcterms:created>
  <dcterms:modified xsi:type="dcterms:W3CDTF">2023-01-08T11:38:04Z</dcterms:modified>
  <dc:identifier>DAFXEcd2U1Y</dc:identifier>
</cp:coreProperties>
</file>

<file path=docProps/thumbnail.jpeg>
</file>